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C7F2AF-FAC5-45FD-924E-EF713FA33B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3DB065CA-32A2-49BD-882D-E4F8AE0548AA}">
          <p14:sldIdLst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1" cy="1904553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Из чего состоит речь.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325076" cy="1381849"/>
          </a:xfrm>
          <a:solidFill>
            <a:schemeClr val="accent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Составитель :</a:t>
            </a:r>
          </a:p>
          <a:p>
            <a:pPr algn="ctr"/>
            <a:r>
              <a:rPr lang="ru-RU" dirty="0" smtClean="0"/>
              <a:t>Девяткова Светлана Михайловна</a:t>
            </a:r>
          </a:p>
          <a:p>
            <a:pPr algn="ctr"/>
            <a:r>
              <a:rPr lang="ru-RU" dirty="0" err="1" smtClean="0"/>
              <a:t>Г.Челябинск</a:t>
            </a:r>
            <a:endParaRPr lang="ru-RU" dirty="0" smtClean="0"/>
          </a:p>
          <a:p>
            <a:pPr algn="ctr"/>
            <a:r>
              <a:rPr lang="ru-RU" dirty="0" smtClean="0"/>
              <a:t>-2016-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"/>
    </mc:Choice>
    <mc:Fallback xmlns="">
      <p:transition spd="slow" advTm="22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579" y="613611"/>
            <a:ext cx="4620126" cy="950494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Слоги –части слова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457" y="2045369"/>
            <a:ext cx="10018713" cy="39263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Задания детям </a:t>
            </a:r>
            <a:r>
              <a:rPr lang="ru-RU" dirty="0" smtClean="0"/>
              <a:t>:  </a:t>
            </a:r>
            <a:endParaRPr lang="ru-RU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Назови </a:t>
            </a:r>
            <a:r>
              <a:rPr lang="ru-RU" i="1" dirty="0" err="1" smtClean="0"/>
              <a:t>слово,которое</a:t>
            </a:r>
            <a:r>
              <a:rPr lang="ru-RU" i="1" dirty="0" smtClean="0"/>
              <a:t> обозначает это дерево.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Раздели его на части 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/>
                </a:solidFill>
              </a:rPr>
              <a:t>ЁЛ – 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Произнеси эти части два раза ,ставя их по очереди на первое место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/>
                </a:solidFill>
              </a:rPr>
              <a:t>ЁЛ-КА 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3"/>
                </a:solidFill>
              </a:rPr>
              <a:t>КА –ЁЛ.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В каком случае получилось слово? Почему (  оно имеет смысл)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СОС-НА (  НА –СОС)   КА – МЫШ  ( МЫШ- КА ) БАН-КА</a:t>
            </a:r>
          </a:p>
          <a:p>
            <a:endParaRPr lang="ru-RU" dirty="0"/>
          </a:p>
        </p:txBody>
      </p:sp>
      <p:pic>
        <p:nvPicPr>
          <p:cNvPr id="5" name="Picture 2" descr="http://polpoz.ru/umot/ekologiya-i-lesnoe-hozyajstvo-obespechenie-zashitnih-funkcij-g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85" y="1816769"/>
            <a:ext cx="1118312" cy="1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1"/>
    </mc:Choice>
    <mc:Fallback xmlns="">
      <p:transition spd="slow" advTm="116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4459289" cy="1347537"/>
          </a:xfr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ru-RU" dirty="0" smtClean="0"/>
              <a:t>Звуки.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7000"/>
            <a:ext cx="9356143" cy="2855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Слова состоят из звуков. </a:t>
            </a:r>
            <a:r>
              <a:rPr lang="ru-RU" b="1" i="1" dirty="0" smtClean="0">
                <a:solidFill>
                  <a:srgbClr val="FF0000"/>
                </a:solidFill>
              </a:rPr>
              <a:t>Звуки используют для различения слов.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34787"/>
              </p:ext>
            </p:extLst>
          </p:nvPr>
        </p:nvGraphicFramePr>
        <p:xfrm>
          <a:off x="3248527" y="4174956"/>
          <a:ext cx="3416969" cy="20726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06961"/>
                <a:gridCol w="759826"/>
                <a:gridCol w="683394"/>
                <a:gridCol w="683394"/>
                <a:gridCol w="683394"/>
              </a:tblGrid>
              <a:tr h="43012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3012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3012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3012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9"/>
    </mc:Choice>
    <mc:Fallback xmlns="">
      <p:transition spd="slow" advTm="109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3496763" cy="1070811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Звуки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862" y="2875547"/>
            <a:ext cx="7038475" cy="263491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Игра  «Превращение слов»</a:t>
            </a:r>
          </a:p>
          <a:p>
            <a:r>
              <a:rPr lang="ru-RU" dirty="0" smtClean="0"/>
              <a:t>Как 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err="1" smtClean="0"/>
              <a:t>пельсин</a:t>
            </a:r>
            <a:r>
              <a:rPr lang="ru-RU" dirty="0" smtClean="0"/>
              <a:t> превратить в апельсин?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рушу-в…………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/>
              <a:t>ишню</a:t>
            </a:r>
            <a:r>
              <a:rPr lang="ru-RU" dirty="0" smtClean="0"/>
              <a:t> -в…………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</a:t>
            </a:r>
            <a:r>
              <a:rPr lang="ru-RU" dirty="0" err="1" smtClean="0"/>
              <a:t>ливу</a:t>
            </a:r>
            <a:r>
              <a:rPr lang="ru-RU" dirty="0" smtClean="0"/>
              <a:t> – в ……………..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0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7"/>
    </mc:Choice>
    <mc:Fallback xmlns="">
      <p:transition spd="slow" advTm="59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3725363" cy="1287379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Звуки.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Работа со стихотворением И </a:t>
            </a:r>
            <a:r>
              <a:rPr lang="ru-RU" dirty="0" err="1" smtClean="0"/>
              <a:t>Токмаковой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</a:rPr>
              <a:t>Л</a:t>
            </a:r>
            <a:r>
              <a:rPr lang="ru-RU" dirty="0" smtClean="0"/>
              <a:t>ожка-это </a:t>
            </a:r>
            <a:r>
              <a:rPr lang="ru-RU" dirty="0" smtClean="0">
                <a:solidFill>
                  <a:schemeClr val="accent4"/>
                </a:solidFill>
              </a:rPr>
              <a:t>л</a:t>
            </a:r>
            <a:r>
              <a:rPr lang="ru-RU" dirty="0" smtClean="0"/>
              <a:t>ожка,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</a:rPr>
              <a:t>Л</a:t>
            </a:r>
            <a:r>
              <a:rPr lang="ru-RU" dirty="0" smtClean="0"/>
              <a:t>ожкой суп едят,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</a:rPr>
              <a:t>К</a:t>
            </a:r>
            <a:r>
              <a:rPr lang="ru-RU" dirty="0" smtClean="0"/>
              <a:t>ошка –это </a:t>
            </a:r>
            <a:r>
              <a:rPr lang="ru-RU" dirty="0" smtClean="0">
                <a:solidFill>
                  <a:schemeClr val="accent4"/>
                </a:solidFill>
              </a:rPr>
              <a:t>к</a:t>
            </a:r>
            <a:r>
              <a:rPr lang="ru-RU" dirty="0" smtClean="0"/>
              <a:t>ошка.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smtClean="0">
                <a:solidFill>
                  <a:schemeClr val="accent4"/>
                </a:solidFill>
              </a:rPr>
              <a:t>к</a:t>
            </a:r>
            <a:r>
              <a:rPr lang="ru-RU" dirty="0" smtClean="0"/>
              <a:t>ошки семь котят.</a:t>
            </a:r>
          </a:p>
          <a:p>
            <a:pPr marL="0" indent="0">
              <a:buNone/>
            </a:pPr>
            <a:r>
              <a:rPr lang="ru-RU" dirty="0" smtClean="0"/>
              <a:t>-Найди два </a:t>
            </a:r>
            <a:r>
              <a:rPr lang="ru-RU" dirty="0" err="1" smtClean="0"/>
              <a:t>слова,которые</a:t>
            </a:r>
            <a:r>
              <a:rPr lang="ru-RU" dirty="0" smtClean="0"/>
              <a:t> различаются первыми звуками. Произнеси эти звуки.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0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3"/>
    </mc:Choice>
    <mc:Fallback xmlns="">
      <p:transition spd="slow" advTm="1016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5205247" cy="1251284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6934" y="2931694"/>
            <a:ext cx="6985922" cy="306003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Наша речь состоит из предложений.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Предложение –из слов.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Слова –из звуков.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Это основные кирпичики  нашего 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"/>
    </mc:Choice>
    <mc:Fallback xmlns="">
      <p:transition spd="slow" advTm="597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746" y="2117558"/>
            <a:ext cx="6424865" cy="2394284"/>
          </a:xfrm>
          <a:solidFill>
            <a:schemeClr val="accent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6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33" y="360948"/>
            <a:ext cx="6317413" cy="1708484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Для чего нужна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869" y="3490783"/>
            <a:ext cx="7190458" cy="2891590"/>
          </a:xfr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 помощью речи люди общаются друг с другом.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Речь помогает узнавать новое и интересное.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 помощью речи можно о чём-либо договориться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 помощью речи можно утешить, обрадовать.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"/>
    </mc:Choice>
    <mc:Fallback xmlns="">
      <p:transition spd="slow" advTm="32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5915110" cy="1780674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Из чего строится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831" y="3741821"/>
            <a:ext cx="7543801" cy="1973179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предложений </a:t>
            </a:r>
            <a:r>
              <a:rPr lang="ru-RU" dirty="0" smtClean="0"/>
              <a:t>( </a:t>
            </a:r>
            <a:r>
              <a:rPr lang="ru-RU" i="1" dirty="0" smtClean="0"/>
              <a:t>их используют</a:t>
            </a:r>
            <a:r>
              <a:rPr lang="ru-RU" i="1" dirty="0" smtClean="0"/>
              <a:t>,  когда </a:t>
            </a:r>
            <a:r>
              <a:rPr lang="ru-RU" i="1" dirty="0" smtClean="0"/>
              <a:t>надо что-то спросить</a:t>
            </a:r>
            <a:r>
              <a:rPr lang="ru-RU" i="1" dirty="0" smtClean="0"/>
              <a:t>, </a:t>
            </a:r>
            <a:r>
              <a:rPr lang="ru-RU" i="1" dirty="0" err="1" smtClean="0"/>
              <a:t>сообщить,успокоить,обрадовать</a:t>
            </a:r>
            <a:r>
              <a:rPr lang="ru-RU" i="1" dirty="0" smtClean="0"/>
              <a:t> </a:t>
            </a:r>
            <a:r>
              <a:rPr lang="ru-RU" i="1" dirty="0" smtClean="0"/>
              <a:t>и т.д.)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 слов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в </a:t>
            </a:r>
            <a:r>
              <a:rPr lang="ru-RU" i="1" dirty="0" smtClean="0"/>
              <a:t>предложении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  звуков </a:t>
            </a:r>
            <a:r>
              <a:rPr lang="ru-RU" i="1" dirty="0" smtClean="0"/>
              <a:t>в словах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746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5"/>
    </mc:Choice>
    <mc:Fallback xmlns="">
      <p:transition spd="slow" advTm="119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632" y="709863"/>
            <a:ext cx="4920916" cy="1191126"/>
          </a:xfrm>
          <a:solidFill>
            <a:schemeClr val="accent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ru-RU" dirty="0" smtClean="0"/>
              <a:t>Предложение.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37874"/>
            <a:ext cx="10707690" cy="41268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Работа по картинке:</a:t>
            </a:r>
          </a:p>
          <a:p>
            <a:r>
              <a:rPr lang="ru-RU" i="1" dirty="0" smtClean="0"/>
              <a:t>Какое время года нарисовал художник?</a:t>
            </a:r>
          </a:p>
          <a:p>
            <a:r>
              <a:rPr lang="ru-RU" dirty="0" smtClean="0"/>
              <a:t>Художник нарисовал……</a:t>
            </a:r>
          </a:p>
          <a:p>
            <a:r>
              <a:rPr lang="ru-RU" i="1" dirty="0" smtClean="0"/>
              <a:t>Какие приметы лета можно заметить?</a:t>
            </a:r>
          </a:p>
          <a:p>
            <a:r>
              <a:rPr lang="ru-RU" dirty="0" smtClean="0"/>
              <a:t>…………..</a:t>
            </a:r>
          </a:p>
          <a:p>
            <a:r>
              <a:rPr lang="ru-RU" i="1" dirty="0" smtClean="0"/>
              <a:t>Какие звери живут в этом лесу?</a:t>
            </a:r>
          </a:p>
          <a:p>
            <a:r>
              <a:rPr lang="ru-RU" dirty="0" smtClean="0"/>
              <a:t>……………………</a:t>
            </a:r>
          </a:p>
          <a:p>
            <a:r>
              <a:rPr lang="ru-RU" i="1" dirty="0" smtClean="0"/>
              <a:t>Кто из них тебе больше нравится?</a:t>
            </a:r>
          </a:p>
          <a:p>
            <a:r>
              <a:rPr lang="ru-RU" dirty="0" smtClean="0"/>
              <a:t>…………………….</a:t>
            </a:r>
          </a:p>
          <a:p>
            <a:endParaRPr lang="ru-RU" dirty="0"/>
          </a:p>
        </p:txBody>
      </p:sp>
      <p:pic>
        <p:nvPicPr>
          <p:cNvPr id="1028" name="Picture 4" descr="http://2.bp.blogspot.com/-44lsWorEovs/UixvgONr05I/AAAAAAAAAaU/2RXscBykkow/s1600/IYYTD2lCX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8044" r="4333" b="3948"/>
          <a:stretch/>
        </p:blipFill>
        <p:spPr bwMode="auto">
          <a:xfrm>
            <a:off x="7856622" y="2803357"/>
            <a:ext cx="4223084" cy="2851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7"/>
    </mc:Choice>
    <mc:Fallback xmlns="">
      <p:transition spd="slow" advTm="95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5891047" cy="1467853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Предложение.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Вспомни и повтори первый вопрос и свой ответ.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Этот ответ и этот вопрос называется </a:t>
            </a:r>
            <a:r>
              <a:rPr lang="ru-RU" i="1" dirty="0" smtClean="0">
                <a:solidFill>
                  <a:srgbClr val="FF0000"/>
                </a:solidFill>
              </a:rPr>
              <a:t>предложением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/>
              <a:t>Предложения используют в речи, когда хотят что-то сообщить ,спросить, успокоить, обрадовать и т.д.</a:t>
            </a:r>
          </a:p>
        </p:txBody>
      </p:sp>
    </p:spTree>
    <p:extLst>
      <p:ext uri="{BB962C8B-B14F-4D97-AF65-F5344CB8AC3E}">
        <p14:creationId xmlns:p14="http://schemas.microsoft.com/office/powerpoint/2010/main" val="38592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2"/>
    </mc:Choice>
    <mc:Fallback xmlns="">
      <p:transition spd="slow" advTm="1056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326" y="685801"/>
            <a:ext cx="5642812" cy="7700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/>
              <a:t>Предложение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647" y="1455821"/>
            <a:ext cx="10018713" cy="5823283"/>
          </a:xfrm>
          <a:solidFill>
            <a:schemeClr val="accent6"/>
          </a:solidFill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Работа с картинкой.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Что у девочки в руках?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Что изображено на картинке?( </a:t>
            </a:r>
            <a:r>
              <a:rPr lang="ru-RU" sz="2000" i="1" dirty="0" smtClean="0"/>
              <a:t>Обычно дети просто перечисляют предметы</a:t>
            </a:r>
            <a:r>
              <a:rPr lang="ru-RU" sz="20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Что делает девочка?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Будет ли набор слов  ( </a:t>
            </a:r>
            <a:r>
              <a:rPr lang="ru-RU" sz="2000" i="1" dirty="0" smtClean="0"/>
              <a:t>щётка, паста ,девочка </a:t>
            </a:r>
            <a:r>
              <a:rPr lang="ru-RU" sz="2000" dirty="0" smtClean="0"/>
              <a:t>) предложением?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П</a:t>
            </a:r>
            <a:r>
              <a:rPr lang="ru-RU" sz="2000" dirty="0" smtClean="0"/>
              <a:t>ридумай предложение.( </a:t>
            </a:r>
            <a:r>
              <a:rPr lang="ru-RU" sz="2000" i="1" dirty="0" smtClean="0"/>
              <a:t>Девочка чистит зубы . У девочки  в руках щётка</a:t>
            </a:r>
            <a:r>
              <a:rPr lang="ru-RU" sz="2000" dirty="0" smtClean="0"/>
              <a:t>.) и др..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ttp://122012.imgbb.ru/user/29/294875/1/aedd51313a56739d1c838ada5f8eea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0" b="66530"/>
          <a:stretch/>
        </p:blipFill>
        <p:spPr bwMode="auto">
          <a:xfrm>
            <a:off x="3820244" y="4656222"/>
            <a:ext cx="21001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1"/>
    </mc:Choice>
    <mc:Fallback xmlns="">
      <p:transition spd="slow" advTm="133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4170531" cy="1311442"/>
          </a:xfr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Предложение.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несколько слов ,связанных между собой по смыслу.</a:t>
            </a:r>
          </a:p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Задания детям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/>
              <a:t>Ребёнку даются слова   (устно – если не умеет читать ,напечатанные на отдельных листах – если умеет читать) </a:t>
            </a:r>
            <a:r>
              <a:rPr lang="ru-RU" dirty="0" err="1" smtClean="0"/>
              <a:t>вразброс,ребёнок</a:t>
            </a:r>
            <a:r>
              <a:rPr lang="ru-RU" dirty="0" smtClean="0"/>
              <a:t> придумывает предложение. Если детей несколько – каждому ребёнку даётся какое-либо слово, дети собирают из слов предложение.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3"/>
    </mc:Choice>
    <mc:Fallback xmlns="">
      <p:transition spd="slow" advTm="944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663" y="950494"/>
            <a:ext cx="4223084" cy="1287379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Слово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Слово обязательно что-то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называет,обозначает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Стих  Г. Сапгира    : Что за  ЛИ?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                                    Что за МОН?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                                    В  звуках нету смысла,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                                     Но едва шепнут  ЛИ- МОН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                                     сразу станет кисло.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7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2"/>
    </mc:Choice>
    <mc:Fallback xmlns="">
      <p:transition spd="slow" advTm="102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05" y="782053"/>
            <a:ext cx="3068053" cy="914400"/>
          </a:xfr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ru-RU" dirty="0" smtClean="0"/>
              <a:t>Слово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03642"/>
              </p:ext>
            </p:extLst>
          </p:nvPr>
        </p:nvGraphicFramePr>
        <p:xfrm>
          <a:off x="2167823" y="1973179"/>
          <a:ext cx="4121875" cy="79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43"/>
                <a:gridCol w="802233"/>
                <a:gridCol w="802233"/>
                <a:gridCol w="802233"/>
                <a:gridCol w="802233"/>
              </a:tblGrid>
              <a:tr h="794084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64545"/>
              </p:ext>
            </p:extLst>
          </p:nvPr>
        </p:nvGraphicFramePr>
        <p:xfrm>
          <a:off x="3058160" y="4704349"/>
          <a:ext cx="3231537" cy="77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15"/>
                <a:gridCol w="631314"/>
                <a:gridCol w="673769"/>
                <a:gridCol w="661737"/>
                <a:gridCol w="538602"/>
              </a:tblGrid>
              <a:tr h="77002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1287379" y="1840833"/>
            <a:ext cx="10003503" cy="44877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Являются ли эти сочетания  словами?  -</a:t>
            </a:r>
            <a:r>
              <a:rPr lang="ru-RU" i="1" dirty="0" smtClean="0">
                <a:solidFill>
                  <a:schemeClr val="accent3"/>
                </a:solidFill>
              </a:rPr>
              <a:t>нет </a:t>
            </a:r>
            <a:r>
              <a:rPr lang="ru-RU" dirty="0" smtClean="0"/>
              <a:t>. Впиши в свободные клеточки  </a:t>
            </a:r>
            <a:r>
              <a:rPr lang="ru-RU" dirty="0" smtClean="0">
                <a:solidFill>
                  <a:schemeClr val="accent3"/>
                </a:solidFill>
              </a:rPr>
              <a:t>«ВА»</a:t>
            </a:r>
          </a:p>
          <a:p>
            <a:pPr marL="0" indent="0">
              <a:buNone/>
            </a:pPr>
            <a:r>
              <a:rPr lang="ru-RU" dirty="0" smtClean="0"/>
              <a:t>Прочитай. А теперь получились</a:t>
            </a:r>
            <a:r>
              <a:rPr lang="ru-RU" b="1" i="1" u="sng" dirty="0" smtClean="0"/>
              <a:t> слова </a:t>
            </a:r>
            <a:r>
              <a:rPr lang="ru-RU" dirty="0" smtClean="0"/>
              <a:t>? Почему ? (</a:t>
            </a:r>
            <a:r>
              <a:rPr lang="ru-RU" b="1" i="1" dirty="0" smtClean="0">
                <a:solidFill>
                  <a:schemeClr val="accent3"/>
                </a:solidFill>
              </a:rPr>
              <a:t>Слова имеют смысл.)</a:t>
            </a:r>
            <a:endParaRPr lang="ru-RU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6"/>
    </mc:Choice>
    <mc:Fallback xmlns="">
      <p:transition spd="slow" advTm="1158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143</TotalTime>
  <Words>521</Words>
  <Application>Microsoft Office PowerPoint</Application>
  <PresentationFormat>Широкоэкранный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Параллакс</vt:lpstr>
      <vt:lpstr>Из чего состоит речь. </vt:lpstr>
      <vt:lpstr>Для чего нужна речь?</vt:lpstr>
      <vt:lpstr>Из чего строится речь?</vt:lpstr>
      <vt:lpstr>Предложение.</vt:lpstr>
      <vt:lpstr>Предложение.</vt:lpstr>
      <vt:lpstr>Предложение </vt:lpstr>
      <vt:lpstr>Предложение.</vt:lpstr>
      <vt:lpstr>Слово </vt:lpstr>
      <vt:lpstr>Слово </vt:lpstr>
      <vt:lpstr>Слоги –части слова</vt:lpstr>
      <vt:lpstr>Звуки.</vt:lpstr>
      <vt:lpstr>Звуки </vt:lpstr>
      <vt:lpstr>Звуки.</vt:lpstr>
      <vt:lpstr>Заключение.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 и твоя речь. (развитие речи дошкольников)</dc:title>
  <dc:creator>USER</dc:creator>
  <cp:lastModifiedBy>AHTOXA OFF</cp:lastModifiedBy>
  <cp:revision>17</cp:revision>
  <dcterms:created xsi:type="dcterms:W3CDTF">2016-06-16T04:52:55Z</dcterms:created>
  <dcterms:modified xsi:type="dcterms:W3CDTF">2018-07-05T08:06:56Z</dcterms:modified>
</cp:coreProperties>
</file>